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5"/>
  </p:sldMasterIdLst>
  <p:notesMasterIdLst>
    <p:notesMasterId r:id="rId14"/>
  </p:notesMasterIdLst>
  <p:handoutMasterIdLst>
    <p:handoutMasterId r:id="rId15"/>
  </p:handoutMasterIdLst>
  <p:sldIdLst>
    <p:sldId id="256" r:id="rId6"/>
    <p:sldId id="1828" r:id="rId7"/>
    <p:sldId id="1734" r:id="rId8"/>
    <p:sldId id="1736" r:id="rId9"/>
    <p:sldId id="1737" r:id="rId10"/>
    <p:sldId id="1827" r:id="rId11"/>
    <p:sldId id="1738" r:id="rId12"/>
    <p:sldId id="1789" r:id="rId13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7416"/>
    <a:srgbClr val="FFA122"/>
    <a:srgbClr val="F8921A"/>
    <a:srgbClr val="DABB5A"/>
    <a:srgbClr val="E40520"/>
    <a:srgbClr val="FFFB7E"/>
    <a:srgbClr val="D4594A"/>
    <a:srgbClr val="EF1965"/>
    <a:srgbClr val="CC0000"/>
    <a:srgbClr val="865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D6DD9-818A-F044-8D1B-264B749033A1}" v="2" dt="2020-11-27T07:53:41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 autoAdjust="0"/>
    <p:restoredTop sz="94422" autoAdjust="0"/>
  </p:normalViewPr>
  <p:slideViewPr>
    <p:cSldViewPr snapToGrid="0">
      <p:cViewPr varScale="1">
        <p:scale>
          <a:sx n="161" d="100"/>
          <a:sy n="161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07.04.22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Christian, Guido and I,  like to talk to you about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1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90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2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3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43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64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CC2FC-72D8-4303-93D7-B097E6A54E4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81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C9246-B075-4E79-BDF1-59752D573E3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4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A3695493-7E1E-494E-A01C-27930C2D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9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9F5E694F-1A66-4AF3-B2D7-B40B598AB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417AD76C-0FF4-43AD-8EEA-81398C085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3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72C66-B85F-45CA-BDD0-35DC62F2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46BAA-92BE-40A4-8096-3E4B58CF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81D8-2D2A-4D4D-A7A0-187A746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182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ED71D301-1DDD-4764-AF2C-0DA63CC08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4E2E08BF-2083-4828-9C67-36FA5D959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2" name="Datumsplatzhalter 4">
            <a:extLst>
              <a:ext uri="{FF2B5EF4-FFF2-40B4-BE49-F238E27FC236}">
                <a16:creationId xmlns:a16="http://schemas.microsoft.com/office/drawing/2014/main" id="{19DF91CB-17D8-44B9-8ADB-E874EC4CF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33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386D8C58-CBB3-4D99-BCA1-0E45995D4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A0095DC1-A796-468C-B748-E8149A95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B0CE2033-35E3-400F-9498-C5495FE2A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B572AEEE-2411-4BE8-B80A-6E1BB65C4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710A5F4-9AA2-4045-91B0-2B2EFF5D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902707AB-038F-452D-835F-AB39DC150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93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908A8715-F203-4C35-82E3-66CC5B208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12628AC1-BCC1-414F-BFE1-A0173EF09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B22F62FE-E4C2-4055-8923-5E274803E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900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8691921" cy="824768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18D9738F-9266-4EEE-9B0A-238FB662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2E011D60-6AA2-4A5F-A89B-B5930E733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A25A0DA4-3844-4BEF-B2A6-568F44D5C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102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D22A720C-19A5-4CF2-A957-F3F7B999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F31262AC-B3C6-4439-9CCE-B32AE311C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B45BDA7A-6FED-4204-8FC6-717A7BBC0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29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3503D-618D-4B70-AFC9-BE41DF386D7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3980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09D48977-9EA6-4D7E-9A7F-A0541DEBB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67E8251E-7B09-4977-B3F7-0FA238938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D33199C3-DA03-4CEE-9DFC-4D2EEE03C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313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5" y="2327179"/>
            <a:ext cx="8570303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1" y="1388878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1" y="2922687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5" y="120885"/>
            <a:ext cx="8570305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570303" cy="48099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Fußzeilenplatzhalter 2">
            <a:extLst>
              <a:ext uri="{FF2B5EF4-FFF2-40B4-BE49-F238E27FC236}">
                <a16:creationId xmlns:a16="http://schemas.microsoft.com/office/drawing/2014/main" id="{F6604480-8A38-4026-B261-304A977D3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EAF163A4-0931-4EB6-823A-609BAB6E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Datumsplatzhalter 4">
            <a:extLst>
              <a:ext uri="{FF2B5EF4-FFF2-40B4-BE49-F238E27FC236}">
                <a16:creationId xmlns:a16="http://schemas.microsoft.com/office/drawing/2014/main" id="{055FC4EB-BAEA-485C-8C07-FDDB635B2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3676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58466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897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578970" cy="24814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A0F25181-18B2-4192-9083-84B32994C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815DF0B9-D62C-4D0A-87ED-E9CE4367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DBDEDABB-00B2-4983-A2FC-25D38218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080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66ACDFA8-0E9A-46F6-8AA0-E299660D7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73497BC-6C08-44B9-9860-FDF6FAFD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5783FD-444C-49C9-8D3F-84CBF96C2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176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845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613B1721-A90E-47A2-AD07-9D9999F39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5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4B38F913-C07F-43EC-B869-D84F8C66A1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7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ED8BA350-AF92-41A5-9D09-2D7FE1DF1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42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9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B628D-2815-40D1-B3E8-0FC980A81C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16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8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512155"/>
            <a:ext cx="7123328" cy="55178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5A1456-3A37-7140-8E71-4DFFF1DF7E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88EF35-DAD9-DF42-B431-EB4F017E0B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D04B15-7856-564E-9229-78E978B33B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  <p:pic>
        <p:nvPicPr>
          <p:cNvPr id="8" name="Grafik 17">
            <a:extLst>
              <a:ext uri="{FF2B5EF4-FFF2-40B4-BE49-F238E27FC236}">
                <a16:creationId xmlns:a16="http://schemas.microsoft.com/office/drawing/2014/main" id="{35A70060-BC1C-4443-8BA9-1C043F1E2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432C6DD-079E-488E-925E-3810D49A3B4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95752" y="1101012"/>
            <a:ext cx="8562176" cy="3270963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</p:txBody>
      </p:sp>
    </p:spTree>
    <p:extLst>
      <p:ext uri="{BB962C8B-B14F-4D97-AF65-F5344CB8AC3E}">
        <p14:creationId xmlns:p14="http://schemas.microsoft.com/office/powerpoint/2010/main" val="1534277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61309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Bost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B8E8E79-2A55-AC4C-AFA8-008D7BF3110B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09765E6-6006-0C42-9766-8E72CEBF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22">
            <a:extLst>
              <a:ext uri="{FF2B5EF4-FFF2-40B4-BE49-F238E27FC236}">
                <a16:creationId xmlns:a16="http://schemas.microsoft.com/office/drawing/2014/main" id="{2F009102-D2BB-B14C-A2CA-1DDE4A90F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396008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de-CH" noProof="0"/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8D5C6CEB-EE7C-4709-8EF9-0D2C910A8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5883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78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273" y="127800"/>
            <a:ext cx="8523952" cy="7212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86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B502DB-7D88-4F3F-9866-48642874EB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AA63C5-AB88-4D99-84D0-71DD2023FC0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AEBB0-2A8E-49FA-85BE-8A770390B21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0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F346E2-2F68-4ACA-9486-7400A7DAA3C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2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EDB93-CC5E-4B9F-8B51-216DAD2915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4C603BB6-889F-4D39-8910-6DF8E764C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4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8691920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FAB7DFC9-2CC6-4242-95E0-93C2EE58B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921907F-74E5-40B0-B7B1-ED9C2B20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ABEAFA5-72AE-4C0C-9BD3-0B98BEA5A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07.04.22</a:t>
            </a:fld>
            <a:endParaRPr lang="de-DE"/>
          </a:p>
        </p:txBody>
      </p:sp>
      <p:pic>
        <p:nvPicPr>
          <p:cNvPr id="11" name="Grafik 17">
            <a:extLst>
              <a:ext uri="{FF2B5EF4-FFF2-40B4-BE49-F238E27FC236}">
                <a16:creationId xmlns:a16="http://schemas.microsoft.com/office/drawing/2014/main" id="{03F7D264-F98A-48E2-98F3-1B3895BA84D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tiff"/><Relationship Id="rId10" Type="http://schemas.openxmlformats.org/officeDocument/2006/relationships/image" Target="../media/image29.png"/><Relationship Id="rId4" Type="http://schemas.openxmlformats.org/officeDocument/2006/relationships/image" Target="../media/image23.tiff"/><Relationship Id="rId9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tiff"/><Relationship Id="rId11" Type="http://schemas.openxmlformats.org/officeDocument/2006/relationships/image" Target="../media/image35.jpe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7.jpe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22.tiff"/><Relationship Id="rId12" Type="http://schemas.openxmlformats.org/officeDocument/2006/relationships/image" Target="../media/image37.jpe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tiff"/><Relationship Id="rId11" Type="http://schemas.openxmlformats.org/officeDocument/2006/relationships/image" Target="../media/image40.png"/><Relationship Id="rId5" Type="http://schemas.openxmlformats.org/officeDocument/2006/relationships/image" Target="../media/image23.tiff"/><Relationship Id="rId15" Type="http://schemas.openxmlformats.org/officeDocument/2006/relationships/image" Target="../media/image42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0.png"/><Relationship Id="rId1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22.tiff"/><Relationship Id="rId12" Type="http://schemas.openxmlformats.org/officeDocument/2006/relationships/image" Target="../media/image34.pn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tif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tiff"/><Relationship Id="rId11" Type="http://schemas.openxmlformats.org/officeDocument/2006/relationships/image" Target="../media/image33.png"/><Relationship Id="rId5" Type="http://schemas.openxmlformats.org/officeDocument/2006/relationships/image" Target="../media/image23.tiff"/><Relationship Id="rId15" Type="http://schemas.openxmlformats.org/officeDocument/2006/relationships/image" Target="../media/image38.png"/><Relationship Id="rId10" Type="http://schemas.openxmlformats.org/officeDocument/2006/relationships/image" Target="../media/image42.png"/><Relationship Id="rId19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Relationship Id="rId1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33.png"/><Relationship Id="rId18" Type="http://schemas.openxmlformats.org/officeDocument/2006/relationships/image" Target="../media/image26.tiff"/><Relationship Id="rId3" Type="http://schemas.openxmlformats.org/officeDocument/2006/relationships/image" Target="../media/image37.jpeg"/><Relationship Id="rId21" Type="http://schemas.openxmlformats.org/officeDocument/2006/relationships/image" Target="../media/image47.png"/><Relationship Id="rId7" Type="http://schemas.openxmlformats.org/officeDocument/2006/relationships/image" Target="../media/image24.tiff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tiff"/><Relationship Id="rId11" Type="http://schemas.openxmlformats.org/officeDocument/2006/relationships/image" Target="../media/image45.png"/><Relationship Id="rId24" Type="http://schemas.openxmlformats.org/officeDocument/2006/relationships/image" Target="../media/image43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23" Type="http://schemas.openxmlformats.org/officeDocument/2006/relationships/image" Target="../media/image36.png"/><Relationship Id="rId10" Type="http://schemas.openxmlformats.org/officeDocument/2006/relationships/image" Target="../media/image44.png"/><Relationship Id="rId19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25.png"/><Relationship Id="rId14" Type="http://schemas.openxmlformats.org/officeDocument/2006/relationships/image" Target="../media/image34.png"/><Relationship Id="rId22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E55FD6-B424-1546-B99E-87A15CCE9C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0599" y="3440113"/>
            <a:ext cx="4679265" cy="3952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guidoschmutz@wordpress.com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8ACEDE-F96C-FD42-928A-14DAC22B27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503" y="3439779"/>
            <a:ext cx="2195957" cy="396008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gschmutz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AD56A0C-58F4-9B44-934D-ED497E0D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/>
          <a:lstStyle/>
          <a:p>
            <a:r>
              <a:rPr lang="en-GB" dirty="0"/>
              <a:t>Demo – Data Lake with </a:t>
            </a:r>
            <a:r>
              <a:rPr lang="en-GB" dirty="0" err="1"/>
              <a:t>EShop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5E221C-315A-8F47-A7DC-193EBD308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Showing both Stream- and Batch-Processing in Action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A35C12-528B-C549-A2EC-723FDD18F9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023" y="1245688"/>
            <a:ext cx="8696654" cy="396008"/>
          </a:xfrm>
        </p:spPr>
        <p:txBody>
          <a:bodyPr/>
          <a:lstStyle/>
          <a:p>
            <a:r>
              <a:rPr lang="en-US" dirty="0"/>
              <a:t>Guido Schmutz (</a:t>
            </a:r>
            <a:r>
              <a:rPr lang="en-US" dirty="0" err="1"/>
              <a:t>guido.schmutz@trivadis.com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5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1DAAD-11C7-3147-A93B-7C01C8914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>
                <a:solidFill>
                  <a:srgbClr val="FFFFFF">
                    <a:lumMod val="65000"/>
                  </a:srgbClr>
                </a:solidFill>
              </a:rPr>
              <a:pPr/>
              <a:t>2</a:t>
            </a:fld>
            <a:endParaRPr lang="de-DE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7861AB-4319-674A-A6C7-6F082489E3CF}"/>
              </a:ext>
            </a:extLst>
          </p:cNvPr>
          <p:cNvSpPr/>
          <p:nvPr/>
        </p:nvSpPr>
        <p:spPr>
          <a:xfrm>
            <a:off x="4908778" y="585059"/>
            <a:ext cx="1814728" cy="4091199"/>
          </a:xfrm>
          <a:prstGeom prst="roundRect">
            <a:avLst>
              <a:gd name="adj" fmla="val 7752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4858FBD-02EA-8849-AF5B-970671DC1B13}"/>
              </a:ext>
            </a:extLst>
          </p:cNvPr>
          <p:cNvSpPr/>
          <p:nvPr/>
        </p:nvSpPr>
        <p:spPr>
          <a:xfrm>
            <a:off x="4709166" y="665852"/>
            <a:ext cx="1938484" cy="4153503"/>
          </a:xfrm>
          <a:prstGeom prst="roundRect">
            <a:avLst>
              <a:gd name="adj" fmla="val 1129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973EF66-4111-1B4B-B29E-2F0844E63037}"/>
              </a:ext>
            </a:extLst>
          </p:cNvPr>
          <p:cNvSpPr/>
          <p:nvPr/>
        </p:nvSpPr>
        <p:spPr>
          <a:xfrm>
            <a:off x="4649696" y="772847"/>
            <a:ext cx="1909342" cy="4121138"/>
          </a:xfrm>
          <a:prstGeom prst="roundRect">
            <a:avLst>
              <a:gd name="adj" fmla="val 6968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 Infrastructure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59FDAA9-9829-EA42-BE09-36FA3D76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06751" y="1757478"/>
            <a:ext cx="364997" cy="36499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29AA1DB-736A-FF45-9D95-F34C00FB8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47" y="1160546"/>
            <a:ext cx="465113" cy="46511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4D6D116-4D6D-EF4E-82D0-E470C4610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90" y="1103424"/>
            <a:ext cx="465113" cy="46511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4C88432-A1EE-8647-91A1-F6E81857A149}"/>
              </a:ext>
            </a:extLst>
          </p:cNvPr>
          <p:cNvSpPr txBox="1"/>
          <p:nvPr/>
        </p:nvSpPr>
        <p:spPr>
          <a:xfrm>
            <a:off x="5674055" y="2127186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F6DFDE-078A-214A-825F-4A4B33987373}"/>
              </a:ext>
            </a:extLst>
          </p:cNvPr>
          <p:cNvSpPr txBox="1"/>
          <p:nvPr/>
        </p:nvSpPr>
        <p:spPr>
          <a:xfrm>
            <a:off x="5068787" y="164009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E78A454-9722-8D48-AF60-2D28E08C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48" y="1919090"/>
            <a:ext cx="465113" cy="46511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EA9491D-6F3E-4847-81B9-D87A788C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91" y="1861968"/>
            <a:ext cx="465113" cy="465113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6AD2871E-F429-1342-A07B-38502EC2E4DD}"/>
              </a:ext>
            </a:extLst>
          </p:cNvPr>
          <p:cNvSpPr txBox="1"/>
          <p:nvPr/>
        </p:nvSpPr>
        <p:spPr>
          <a:xfrm>
            <a:off x="5062388" y="2398640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Storage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2F9DDC9-99B4-DC4E-8303-FD3E30CB9C44}"/>
              </a:ext>
            </a:extLst>
          </p:cNvPr>
          <p:cNvCxnSpPr/>
          <p:nvPr/>
        </p:nvCxnSpPr>
        <p:spPr>
          <a:xfrm>
            <a:off x="4857823" y="1800738"/>
            <a:ext cx="778713" cy="5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F7A98DC-E4B6-6E47-AE98-459771497FB8}"/>
              </a:ext>
            </a:extLst>
          </p:cNvPr>
          <p:cNvSpPr txBox="1"/>
          <p:nvPr/>
        </p:nvSpPr>
        <p:spPr>
          <a:xfrm rot="16200000">
            <a:off x="4783983" y="2127240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030A824-7E37-E54C-B138-32D4529253BA}"/>
              </a:ext>
            </a:extLst>
          </p:cNvPr>
          <p:cNvSpPr txBox="1"/>
          <p:nvPr/>
        </p:nvSpPr>
        <p:spPr>
          <a:xfrm rot="16200000">
            <a:off x="4679601" y="1360247"/>
            <a:ext cx="46647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</a:t>
            </a:r>
          </a:p>
        </p:txBody>
      </p:sp>
      <p:sp>
        <p:nvSpPr>
          <p:cNvPr id="130" name="Curved Right Arrow 129">
            <a:extLst>
              <a:ext uri="{FF2B5EF4-FFF2-40B4-BE49-F238E27FC236}">
                <a16:creationId xmlns:a16="http://schemas.microsoft.com/office/drawing/2014/main" id="{4124D42A-5764-6747-9DA3-26CCF5E402C0}"/>
              </a:ext>
            </a:extLst>
          </p:cNvPr>
          <p:cNvSpPr/>
          <p:nvPr/>
        </p:nvSpPr>
        <p:spPr>
          <a:xfrm flipH="1" flipV="1">
            <a:off x="5586125" y="158817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1E8F528-9EE4-FA40-A720-FCAACF22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869" y="1162778"/>
            <a:ext cx="561744" cy="348930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34E46DDB-CAF4-054E-8538-CAC5AB338601}"/>
              </a:ext>
            </a:extLst>
          </p:cNvPr>
          <p:cNvSpPr txBox="1"/>
          <p:nvPr/>
        </p:nvSpPr>
        <p:spPr>
          <a:xfrm>
            <a:off x="5881083" y="1539287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Results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ABA3B348-8878-EA4A-9610-BA2A8C714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718" y="4009628"/>
            <a:ext cx="561744" cy="34893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9483748E-5B92-4848-AC42-9AB243A13D5C}"/>
              </a:ext>
            </a:extLst>
          </p:cNvPr>
          <p:cNvSpPr txBox="1"/>
          <p:nvPr/>
        </p:nvSpPr>
        <p:spPr>
          <a:xfrm>
            <a:off x="4686423" y="4398885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Microservice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C48FFC-792C-054B-9356-E26ADD8849DB}"/>
              </a:ext>
            </a:extLst>
          </p:cNvPr>
          <p:cNvSpPr txBox="1"/>
          <p:nvPr/>
        </p:nvSpPr>
        <p:spPr>
          <a:xfrm>
            <a:off x="5518768" y="4408814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EB4C51B-FC09-E24D-8508-B56F00E0F8CE}"/>
              </a:ext>
            </a:extLst>
          </p:cNvPr>
          <p:cNvSpPr/>
          <p:nvPr/>
        </p:nvSpPr>
        <p:spPr>
          <a:xfrm>
            <a:off x="6088851" y="3990428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6058D6-9494-D141-8111-3563EDD30E7E}"/>
              </a:ext>
            </a:extLst>
          </p:cNvPr>
          <p:cNvSpPr txBox="1"/>
          <p:nvPr/>
        </p:nvSpPr>
        <p:spPr>
          <a:xfrm>
            <a:off x="6238126" y="4433187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7AA5BC3-BD42-5345-9A4B-A3761188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08177" y="4017882"/>
            <a:ext cx="364997" cy="364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D7F83BF-5A9A-4C46-9927-7B88974D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142" y="2931112"/>
            <a:ext cx="561744" cy="348930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4D6B817D-1823-DB4F-8DBC-862A625A2E7F}"/>
              </a:ext>
            </a:extLst>
          </p:cNvPr>
          <p:cNvSpPr txBox="1"/>
          <p:nvPr/>
        </p:nvSpPr>
        <p:spPr>
          <a:xfrm>
            <a:off x="4727381" y="3276825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B60853A-3A39-D846-AB3F-2DE77C7AF23B}"/>
              </a:ext>
            </a:extLst>
          </p:cNvPr>
          <p:cNvSpPr txBox="1"/>
          <p:nvPr/>
        </p:nvSpPr>
        <p:spPr>
          <a:xfrm>
            <a:off x="5489192" y="3330298"/>
            <a:ext cx="2821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0E50C3D-4EB1-F04C-8C21-2093A9935360}"/>
              </a:ext>
            </a:extLst>
          </p:cNvPr>
          <p:cNvSpPr/>
          <p:nvPr/>
        </p:nvSpPr>
        <p:spPr>
          <a:xfrm>
            <a:off x="6059275" y="2911912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8732C-CD79-4B4D-A1E9-B0BC5EBEB880}"/>
              </a:ext>
            </a:extLst>
          </p:cNvPr>
          <p:cNvSpPr txBox="1"/>
          <p:nvPr/>
        </p:nvSpPr>
        <p:spPr>
          <a:xfrm>
            <a:off x="6208550" y="3354671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API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0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DF2AF878-49E9-6A41-A46D-0D3CB612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85" y="2920993"/>
            <a:ext cx="362528" cy="36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Right Arrow 176">
            <a:extLst>
              <a:ext uri="{FF2B5EF4-FFF2-40B4-BE49-F238E27FC236}">
                <a16:creationId xmlns:a16="http://schemas.microsoft.com/office/drawing/2014/main" id="{A3A33792-B3CA-CC4C-8CAA-0AF744286F0F}"/>
              </a:ext>
            </a:extLst>
          </p:cNvPr>
          <p:cNvSpPr/>
          <p:nvPr/>
        </p:nvSpPr>
        <p:spPr>
          <a:xfrm>
            <a:off x="6783017" y="1809619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D8D24C-C082-A24A-91A9-E55871E6B984}"/>
              </a:ext>
            </a:extLst>
          </p:cNvPr>
          <p:cNvSpPr txBox="1"/>
          <p:nvPr/>
        </p:nvSpPr>
        <p:spPr>
          <a:xfrm>
            <a:off x="6937968" y="1659659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C31C8873-448E-D345-A87F-C478A143ADBE}"/>
              </a:ext>
            </a:extLst>
          </p:cNvPr>
          <p:cNvSpPr/>
          <p:nvPr/>
        </p:nvSpPr>
        <p:spPr>
          <a:xfrm>
            <a:off x="6813933" y="3109120"/>
            <a:ext cx="635297" cy="17449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53CC845-4549-DE4F-9B5D-D16C54A3E65C}"/>
              </a:ext>
            </a:extLst>
          </p:cNvPr>
          <p:cNvSpPr txBox="1"/>
          <p:nvPr/>
        </p:nvSpPr>
        <p:spPr>
          <a:xfrm>
            <a:off x="6859929" y="2961120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304D0849-E4C2-3146-90C2-C4EAB660AB66}"/>
              </a:ext>
            </a:extLst>
          </p:cNvPr>
          <p:cNvSpPr/>
          <p:nvPr/>
        </p:nvSpPr>
        <p:spPr>
          <a:xfrm rot="1971776">
            <a:off x="6817082" y="3619634"/>
            <a:ext cx="666213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FE9ECE1-D07F-9942-93AE-82A758BB39A4}"/>
              </a:ext>
            </a:extLst>
          </p:cNvPr>
          <p:cNvSpPr txBox="1"/>
          <p:nvPr/>
        </p:nvSpPr>
        <p:spPr>
          <a:xfrm rot="1821923">
            <a:off x="6884845" y="3807748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8869E5C1-2F22-684A-9259-AD24EA73B65B}"/>
              </a:ext>
            </a:extLst>
          </p:cNvPr>
          <p:cNvSpPr/>
          <p:nvPr/>
        </p:nvSpPr>
        <p:spPr>
          <a:xfrm>
            <a:off x="7480856" y="1518708"/>
            <a:ext cx="1305957" cy="942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BI Tools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96670205-B806-7741-9472-BB49D67E80C1}"/>
              </a:ext>
            </a:extLst>
          </p:cNvPr>
          <p:cNvSpPr/>
          <p:nvPr/>
        </p:nvSpPr>
        <p:spPr>
          <a:xfrm>
            <a:off x="7480855" y="502672"/>
            <a:ext cx="1305958" cy="92940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Warehouse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37C1532A-6F13-0E49-81AE-31AFCFF6B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52" y="936980"/>
            <a:ext cx="618362" cy="384099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4F0D252-2CB1-D146-A390-CC4A0BC96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668" y="1738283"/>
            <a:ext cx="690330" cy="690330"/>
          </a:xfrm>
          <a:prstGeom prst="rect">
            <a:avLst/>
          </a:prstGeom>
        </p:spPr>
      </p:pic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E1484E8D-5B31-DC4A-A650-D3DEC262B495}"/>
              </a:ext>
            </a:extLst>
          </p:cNvPr>
          <p:cNvSpPr/>
          <p:nvPr/>
        </p:nvSpPr>
        <p:spPr>
          <a:xfrm>
            <a:off x="7480856" y="2547386"/>
            <a:ext cx="1305957" cy="89504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Search / Explore</a:t>
            </a:r>
          </a:p>
        </p:txBody>
      </p:sp>
      <p:pic>
        <p:nvPicPr>
          <p:cNvPr id="190" name="Picture 4" descr="http://plainicon.com/dl.php?pid=39437&amp;tem=256px&amp;con=download-icon">
            <a:extLst>
              <a:ext uri="{FF2B5EF4-FFF2-40B4-BE49-F238E27FC236}">
                <a16:creationId xmlns:a16="http://schemas.microsoft.com/office/drawing/2014/main" id="{6670CE12-43FA-6049-BCF6-E77824AF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6466" y="2891182"/>
            <a:ext cx="392436" cy="3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ight Arrow 190">
            <a:extLst>
              <a:ext uri="{FF2B5EF4-FFF2-40B4-BE49-F238E27FC236}">
                <a16:creationId xmlns:a16="http://schemas.microsoft.com/office/drawing/2014/main" id="{408E5D8B-72B3-AB4C-9A20-1AB0C7015474}"/>
              </a:ext>
            </a:extLst>
          </p:cNvPr>
          <p:cNvSpPr/>
          <p:nvPr/>
        </p:nvSpPr>
        <p:spPr>
          <a:xfrm rot="19393553">
            <a:off x="6691104" y="988799"/>
            <a:ext cx="8064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9C41522-E480-724E-81A0-07884151A1B6}"/>
              </a:ext>
            </a:extLst>
          </p:cNvPr>
          <p:cNvSpPr txBox="1"/>
          <p:nvPr/>
        </p:nvSpPr>
        <p:spPr>
          <a:xfrm rot="19272965">
            <a:off x="6665905" y="901248"/>
            <a:ext cx="6347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Export</a:t>
            </a:r>
          </a:p>
        </p:txBody>
      </p: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5AE50E4F-1C01-FF43-ACCC-2ED10F2786CC}"/>
              </a:ext>
            </a:extLst>
          </p:cNvPr>
          <p:cNvSpPr/>
          <p:nvPr/>
        </p:nvSpPr>
        <p:spPr>
          <a:xfrm rot="1780897">
            <a:off x="6716267" y="2547443"/>
            <a:ext cx="740166" cy="166883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FE4C0FE-F6D3-2E44-ACD4-8102EBB78081}"/>
              </a:ext>
            </a:extLst>
          </p:cNvPr>
          <p:cNvSpPr txBox="1"/>
          <p:nvPr/>
        </p:nvSpPr>
        <p:spPr>
          <a:xfrm rot="1838642">
            <a:off x="6946403" y="2433287"/>
            <a:ext cx="3847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>
                <a:latin typeface="Arial" charset="0"/>
                <a:ea typeface="Arial" charset="0"/>
                <a:cs typeface="Arial" charset="0"/>
              </a:rPr>
              <a:t>Search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0" name="Right Arrow 219">
            <a:extLst>
              <a:ext uri="{FF2B5EF4-FFF2-40B4-BE49-F238E27FC236}">
                <a16:creationId xmlns:a16="http://schemas.microsoft.com/office/drawing/2014/main" id="{0E66F3EB-32C5-F744-AD91-73AB8A02B166}"/>
              </a:ext>
            </a:extLst>
          </p:cNvPr>
          <p:cNvSpPr/>
          <p:nvPr/>
        </p:nvSpPr>
        <p:spPr>
          <a:xfrm rot="10800000">
            <a:off x="6831477" y="4210713"/>
            <a:ext cx="590237" cy="191652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FA6620F-5304-FF46-81BF-A7A6CDF688CC}"/>
              </a:ext>
            </a:extLst>
          </p:cNvPr>
          <p:cNvSpPr txBox="1"/>
          <p:nvPr/>
        </p:nvSpPr>
        <p:spPr>
          <a:xfrm>
            <a:off x="6948439" y="4077972"/>
            <a:ext cx="4103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43FE181-C9C4-7047-AA88-C9880686BCE5}"/>
              </a:ext>
            </a:extLst>
          </p:cNvPr>
          <p:cNvSpPr/>
          <p:nvPr/>
        </p:nvSpPr>
        <p:spPr>
          <a:xfrm>
            <a:off x="7480856" y="3503789"/>
            <a:ext cx="1305957" cy="91188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Enterprise Apps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F051B1-F15B-8747-8DD6-A348C0ADE090}"/>
              </a:ext>
            </a:extLst>
          </p:cNvPr>
          <p:cNvGrpSpPr/>
          <p:nvPr/>
        </p:nvGrpSpPr>
        <p:grpSpPr>
          <a:xfrm>
            <a:off x="8281923" y="3848561"/>
            <a:ext cx="364997" cy="559258"/>
            <a:chOff x="1597190" y="1842250"/>
            <a:chExt cx="364997" cy="55925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9BE459-5A85-FC4C-8EBC-61D5227DEE59}"/>
                </a:ext>
              </a:extLst>
            </p:cNvPr>
            <p:cNvSpPr txBox="1"/>
            <p:nvPr/>
          </p:nvSpPr>
          <p:spPr>
            <a:xfrm>
              <a:off x="1623673" y="2263009"/>
              <a:ext cx="30777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900" b="1" dirty="0">
                  <a:latin typeface="Arial" charset="0"/>
                  <a:ea typeface="Arial" charset="0"/>
                  <a:cs typeface="Arial" charset="0"/>
                </a:rPr>
                <a:t>Logic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188261F-4283-1247-AF15-91E3AAFE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597190" y="1842250"/>
              <a:ext cx="364997" cy="3649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331E324-83FC-504D-98C9-994ADA6AB50B}"/>
              </a:ext>
            </a:extLst>
          </p:cNvPr>
          <p:cNvSpPr/>
          <p:nvPr/>
        </p:nvSpPr>
        <p:spPr>
          <a:xfrm>
            <a:off x="7630146" y="3837077"/>
            <a:ext cx="431152" cy="392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>
                    <a:lumMod val="50000"/>
                  </a:schemeClr>
                </a:solidFill>
              </a:rPr>
              <a:t>{  }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46D672F-8846-204A-9B1D-AACC7652FA81}"/>
              </a:ext>
            </a:extLst>
          </p:cNvPr>
          <p:cNvSpPr txBox="1"/>
          <p:nvPr/>
        </p:nvSpPr>
        <p:spPr>
          <a:xfrm>
            <a:off x="7779421" y="4267136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673CC6FB-39D9-4A4A-9C7A-61A0988CBAF9}"/>
              </a:ext>
            </a:extLst>
          </p:cNvPr>
          <p:cNvSpPr/>
          <p:nvPr/>
        </p:nvSpPr>
        <p:spPr>
          <a:xfrm>
            <a:off x="317903" y="654354"/>
            <a:ext cx="962059" cy="1652508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Bulk Source</a:t>
            </a:r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1829A6C8-9693-794F-B1F0-E4E335149855}"/>
              </a:ext>
            </a:extLst>
          </p:cNvPr>
          <p:cNvSpPr/>
          <p:nvPr/>
        </p:nvSpPr>
        <p:spPr>
          <a:xfrm>
            <a:off x="314977" y="2484625"/>
            <a:ext cx="969862" cy="2342322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Source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8405240C-4767-5D41-987C-F7F2571F6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68" y="1393643"/>
            <a:ext cx="324000" cy="324000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9553CB1D-C735-824A-8321-D384AEAEB939}"/>
              </a:ext>
            </a:extLst>
          </p:cNvPr>
          <p:cNvSpPr txBox="1"/>
          <p:nvPr/>
        </p:nvSpPr>
        <p:spPr>
          <a:xfrm>
            <a:off x="775252" y="3689468"/>
            <a:ext cx="4809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Location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0DB5043-96C4-5640-A7BA-0214E3D83447}"/>
              </a:ext>
            </a:extLst>
          </p:cNvPr>
          <p:cNvSpPr txBox="1"/>
          <p:nvPr/>
        </p:nvSpPr>
        <p:spPr>
          <a:xfrm flipH="1">
            <a:off x="747098" y="1409033"/>
            <a:ext cx="4028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Extract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C65965C-A0B7-A646-AD55-A83C4D9A2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84" y="3557261"/>
            <a:ext cx="257550" cy="276382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7F8639C5-AF91-054F-A68E-E3A0D88E09D4}"/>
              </a:ext>
            </a:extLst>
          </p:cNvPr>
          <p:cNvSpPr txBox="1"/>
          <p:nvPr/>
        </p:nvSpPr>
        <p:spPr>
          <a:xfrm flipH="1">
            <a:off x="800552" y="1073696"/>
            <a:ext cx="2881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File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0" name="Picture 2" descr="ildergebnis für car icon">
            <a:extLst>
              <a:ext uri="{FF2B5EF4-FFF2-40B4-BE49-F238E27FC236}">
                <a16:creationId xmlns:a16="http://schemas.microsoft.com/office/drawing/2014/main" id="{A2E85068-E623-C649-BCE4-CB90FB38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87" y="3733639"/>
            <a:ext cx="452143" cy="2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3B4AD55D-D2AD-2A43-B09B-216C3F77618E}"/>
              </a:ext>
            </a:extLst>
          </p:cNvPr>
          <p:cNvSpPr txBox="1"/>
          <p:nvPr/>
        </p:nvSpPr>
        <p:spPr>
          <a:xfrm>
            <a:off x="758747" y="4623040"/>
            <a:ext cx="4552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Weather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5AD39DFE-D49C-924F-994E-06D5360B1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101" y="4490833"/>
            <a:ext cx="257550" cy="27638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E9D7E409-1D6C-AE4B-ADB0-973AC75A6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76" y="949819"/>
            <a:ext cx="360000" cy="360000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3D0841E3-004B-714E-A48F-31666BBA1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96" y="1813166"/>
            <a:ext cx="324000" cy="324000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1923994-F518-E14E-84FE-7D977CA19B7E}"/>
              </a:ext>
            </a:extLst>
          </p:cNvPr>
          <p:cNvSpPr txBox="1"/>
          <p:nvPr/>
        </p:nvSpPr>
        <p:spPr>
          <a:xfrm flipH="1">
            <a:off x="737005" y="1917837"/>
            <a:ext cx="40280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F913851-15F1-6A46-9977-0608F60AD62C}"/>
              </a:ext>
            </a:extLst>
          </p:cNvPr>
          <p:cNvSpPr txBox="1"/>
          <p:nvPr/>
        </p:nvSpPr>
        <p:spPr>
          <a:xfrm>
            <a:off x="811617" y="3206330"/>
            <a:ext cx="2500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IoT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FF12595-3EEC-E648-A000-2CF644DB7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99" y="3163954"/>
            <a:ext cx="346386" cy="371714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490440BC-7FA9-2B42-8A6E-4281D9B092CD}"/>
              </a:ext>
            </a:extLst>
          </p:cNvPr>
          <p:cNvSpPr txBox="1"/>
          <p:nvPr/>
        </p:nvSpPr>
        <p:spPr>
          <a:xfrm>
            <a:off x="820191" y="2788796"/>
            <a:ext cx="3654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Mobile</a:t>
            </a:r>
          </a:p>
          <a:p>
            <a:r>
              <a:rPr lang="de-CH" sz="900" b="1" dirty="0">
                <a:latin typeface="Arial" charset="0"/>
                <a:ea typeface="Arial" charset="0"/>
                <a:cs typeface="Arial" charset="0"/>
              </a:rPr>
              <a:t>Apps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CA1FF9F8-F9E5-BD45-8DB3-F3D9AD3544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73" y="2746421"/>
            <a:ext cx="346386" cy="371714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BDC4D206-E400-644B-A411-9C5E19ACE63E}"/>
              </a:ext>
            </a:extLst>
          </p:cNvPr>
          <p:cNvSpPr txBox="1"/>
          <p:nvPr/>
        </p:nvSpPr>
        <p:spPr>
          <a:xfrm>
            <a:off x="844620" y="4148222"/>
            <a:ext cx="3398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Social</a:t>
            </a:r>
          </a:p>
        </p:txBody>
      </p:sp>
      <p:pic>
        <p:nvPicPr>
          <p:cNvPr id="223" name="Picture 222">
            <a:extLst>
              <a:ext uri="{FF2B5EF4-FFF2-40B4-BE49-F238E27FC236}">
                <a16:creationId xmlns:a16="http://schemas.microsoft.com/office/drawing/2014/main" id="{BBBF6560-8D9C-6A46-BCC9-D100EBE3D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401" y="4031614"/>
            <a:ext cx="346386" cy="371714"/>
          </a:xfrm>
          <a:prstGeom prst="rect">
            <a:avLst/>
          </a:prstGeom>
        </p:spPr>
      </p:pic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414896FA-91C0-D947-9A84-5AE0DC1DF55B}"/>
              </a:ext>
            </a:extLst>
          </p:cNvPr>
          <p:cNvSpPr/>
          <p:nvPr/>
        </p:nvSpPr>
        <p:spPr>
          <a:xfrm>
            <a:off x="1685316" y="3090162"/>
            <a:ext cx="951459" cy="1757004"/>
          </a:xfrm>
          <a:prstGeom prst="roundRect">
            <a:avLst>
              <a:gd name="adj" fmla="val 11553"/>
            </a:avLst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Edge Node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6DA3CA-CFF3-BC43-8C01-F7A9DDEA6DAE}"/>
              </a:ext>
            </a:extLst>
          </p:cNvPr>
          <p:cNvSpPr txBox="1"/>
          <p:nvPr/>
        </p:nvSpPr>
        <p:spPr>
          <a:xfrm>
            <a:off x="1749269" y="4611812"/>
            <a:ext cx="6437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</p:txBody>
      </p:sp>
      <p:pic>
        <p:nvPicPr>
          <p:cNvPr id="112" name="Picture 6" descr="ildergebnis für function">
            <a:extLst>
              <a:ext uri="{FF2B5EF4-FFF2-40B4-BE49-F238E27FC236}">
                <a16:creationId xmlns:a16="http://schemas.microsoft.com/office/drawing/2014/main" id="{14E0BA57-0858-BB47-A964-9F8FCB6F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99" y="4393038"/>
            <a:ext cx="324000" cy="2127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DA013AD-E48E-8448-85DC-FE7F8670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65846" y="4317759"/>
            <a:ext cx="288000" cy="288000"/>
          </a:xfrm>
          <a:prstGeom prst="rect">
            <a:avLst/>
          </a:prstGeom>
        </p:spPr>
      </p:pic>
      <p:pic>
        <p:nvPicPr>
          <p:cNvPr id="116" name="Picture 115" descr="http://plainicon.com/dl.php?pid=46740&amp;tem=256px&amp;con=download-icon">
            <a:extLst>
              <a:ext uri="{FF2B5EF4-FFF2-40B4-BE49-F238E27FC236}">
                <a16:creationId xmlns:a16="http://schemas.microsoft.com/office/drawing/2014/main" id="{A27BBC50-AA04-844B-96E8-5392E6B5F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33508" y="3220352"/>
            <a:ext cx="216000" cy="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AFEEB796-6953-9146-BAB5-DAF5D817E688}"/>
              </a:ext>
            </a:extLst>
          </p:cNvPr>
          <p:cNvSpPr txBox="1"/>
          <p:nvPr/>
        </p:nvSpPr>
        <p:spPr>
          <a:xfrm>
            <a:off x="1692076" y="3620993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025B82E-F22B-DF44-9E73-41AFC49B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955" y="3858056"/>
            <a:ext cx="324000" cy="3240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4FA58C46-6C0D-1045-943D-1BF687DF5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214" y="3891211"/>
            <a:ext cx="360000" cy="22361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A06136F-BF61-1147-827C-357DC45EE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23" y="3810559"/>
            <a:ext cx="324000" cy="3240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59E9E97-F456-824A-B365-089A99A44C47}"/>
              </a:ext>
            </a:extLst>
          </p:cNvPr>
          <p:cNvSpPr txBox="1"/>
          <p:nvPr/>
        </p:nvSpPr>
        <p:spPr>
          <a:xfrm>
            <a:off x="1940882" y="4214834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9FBBD793-65A7-7940-B723-D11D5A4B5665}"/>
              </a:ext>
            </a:extLst>
          </p:cNvPr>
          <p:cNvSpPr/>
          <p:nvPr/>
        </p:nvSpPr>
        <p:spPr>
          <a:xfrm>
            <a:off x="1330668" y="3735278"/>
            <a:ext cx="324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4C5E76D-DC4B-784E-9D4A-B93706C19B27}"/>
              </a:ext>
            </a:extLst>
          </p:cNvPr>
          <p:cNvSpPr txBox="1"/>
          <p:nvPr/>
        </p:nvSpPr>
        <p:spPr>
          <a:xfrm>
            <a:off x="2423453" y="1102311"/>
            <a:ext cx="13144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File Import / SQL Import</a:t>
            </a:r>
          </a:p>
        </p:txBody>
      </p:sp>
      <p:sp>
        <p:nvSpPr>
          <p:cNvPr id="151" name="Right Arrow 150">
            <a:extLst>
              <a:ext uri="{FF2B5EF4-FFF2-40B4-BE49-F238E27FC236}">
                <a16:creationId xmlns:a16="http://schemas.microsoft.com/office/drawing/2014/main" id="{07331F2A-C11A-FF4E-91C9-1F79B81056AA}"/>
              </a:ext>
            </a:extLst>
          </p:cNvPr>
          <p:cNvSpPr/>
          <p:nvPr/>
        </p:nvSpPr>
        <p:spPr>
          <a:xfrm rot="974002">
            <a:off x="1337778" y="2255584"/>
            <a:ext cx="1872000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6024A8F-E878-DE48-89C8-9CA24B6D85A5}"/>
              </a:ext>
            </a:extLst>
          </p:cNvPr>
          <p:cNvSpPr txBox="1"/>
          <p:nvPr/>
        </p:nvSpPr>
        <p:spPr>
          <a:xfrm rot="1039000">
            <a:off x="2037110" y="2001013"/>
            <a:ext cx="7053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Change Data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Capture</a:t>
            </a:r>
          </a:p>
        </p:txBody>
      </p:sp>
      <p:sp>
        <p:nvSpPr>
          <p:cNvPr id="156" name="Right Arrow 155">
            <a:extLst>
              <a:ext uri="{FF2B5EF4-FFF2-40B4-BE49-F238E27FC236}">
                <a16:creationId xmlns:a16="http://schemas.microsoft.com/office/drawing/2014/main" id="{5982D9CC-8737-0045-9C77-6507E06726CA}"/>
              </a:ext>
            </a:extLst>
          </p:cNvPr>
          <p:cNvSpPr/>
          <p:nvPr/>
        </p:nvSpPr>
        <p:spPr>
          <a:xfrm>
            <a:off x="1358720" y="1240810"/>
            <a:ext cx="3252401" cy="183268"/>
          </a:xfrm>
          <a:prstGeom prst="rightArrow">
            <a:avLst/>
          </a:prstGeom>
          <a:solidFill>
            <a:schemeClr val="bg2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7" name="Right Arrow 156">
            <a:extLst>
              <a:ext uri="{FF2B5EF4-FFF2-40B4-BE49-F238E27FC236}">
                <a16:creationId xmlns:a16="http://schemas.microsoft.com/office/drawing/2014/main" id="{811A54BB-D42E-1345-AAD8-9A0F02AEE16E}"/>
              </a:ext>
            </a:extLst>
          </p:cNvPr>
          <p:cNvSpPr/>
          <p:nvPr/>
        </p:nvSpPr>
        <p:spPr>
          <a:xfrm rot="18809517">
            <a:off x="2652886" y="3227169"/>
            <a:ext cx="60391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38A1ECF-1130-2143-8D7A-13E5CBBD44E2}"/>
              </a:ext>
            </a:extLst>
          </p:cNvPr>
          <p:cNvSpPr txBox="1"/>
          <p:nvPr/>
        </p:nvSpPr>
        <p:spPr>
          <a:xfrm rot="18758421">
            <a:off x="2721006" y="3441834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Flow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7CE09FD-7FF9-B54E-B118-2FC7C5E4BFE6}"/>
              </a:ext>
            </a:extLst>
          </p:cNvPr>
          <p:cNvSpPr/>
          <p:nvPr/>
        </p:nvSpPr>
        <p:spPr>
          <a:xfrm>
            <a:off x="3390712" y="2398640"/>
            <a:ext cx="735334" cy="233756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3616E236-0AD7-6542-8C68-FCEB525565D0}"/>
              </a:ext>
            </a:extLst>
          </p:cNvPr>
          <p:cNvSpPr/>
          <p:nvPr/>
        </p:nvSpPr>
        <p:spPr>
          <a:xfrm>
            <a:off x="3309925" y="2460750"/>
            <a:ext cx="735334" cy="235860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62DF51C2-C94A-5345-AF36-D6A2D51847DF}"/>
              </a:ext>
            </a:extLst>
          </p:cNvPr>
          <p:cNvSpPr/>
          <p:nvPr/>
        </p:nvSpPr>
        <p:spPr>
          <a:xfrm>
            <a:off x="3226332" y="2547387"/>
            <a:ext cx="735334" cy="234659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163" name="Picture 1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DCF36864-F8E0-0648-BE2B-BD272F4C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0751" y="30720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ight Arrow 163">
            <a:extLst>
              <a:ext uri="{FF2B5EF4-FFF2-40B4-BE49-F238E27FC236}">
                <a16:creationId xmlns:a16="http://schemas.microsoft.com/office/drawing/2014/main" id="{8DB04610-616A-8740-BCDE-248835D00B43}"/>
              </a:ext>
            </a:extLst>
          </p:cNvPr>
          <p:cNvSpPr/>
          <p:nvPr/>
        </p:nvSpPr>
        <p:spPr>
          <a:xfrm rot="19545427">
            <a:off x="4200785" y="2353535"/>
            <a:ext cx="482979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D7CA31E-A00C-D649-B240-45F428B4163C}"/>
              </a:ext>
            </a:extLst>
          </p:cNvPr>
          <p:cNvSpPr txBox="1"/>
          <p:nvPr/>
        </p:nvSpPr>
        <p:spPr>
          <a:xfrm rot="19551177">
            <a:off x="4099548" y="2205282"/>
            <a:ext cx="5450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CFC331EF-1452-F448-9EDA-23D7FAC90F9C}"/>
              </a:ext>
            </a:extLst>
          </p:cNvPr>
          <p:cNvSpPr/>
          <p:nvPr/>
        </p:nvSpPr>
        <p:spPr>
          <a:xfrm>
            <a:off x="4167333" y="4152452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CC6CB4D4-6F24-824A-9DEF-325263B88DA6}"/>
              </a:ext>
            </a:extLst>
          </p:cNvPr>
          <p:cNvSpPr/>
          <p:nvPr/>
        </p:nvSpPr>
        <p:spPr>
          <a:xfrm>
            <a:off x="4167333" y="3322384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CC60B40-1942-D24F-BBDF-689D515B7A43}"/>
              </a:ext>
            </a:extLst>
          </p:cNvPr>
          <p:cNvSpPr txBox="1"/>
          <p:nvPr/>
        </p:nvSpPr>
        <p:spPr>
          <a:xfrm>
            <a:off x="4146467" y="4575885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B6B1FC3-EC6F-2540-A756-E2AF6FDD4ECF}"/>
              </a:ext>
            </a:extLst>
          </p:cNvPr>
          <p:cNvSpPr txBox="1"/>
          <p:nvPr/>
        </p:nvSpPr>
        <p:spPr>
          <a:xfrm>
            <a:off x="4187523" y="2821125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247BC0A6-4C5F-1545-9A0C-BB23E1DAA843}"/>
              </a:ext>
            </a:extLst>
          </p:cNvPr>
          <p:cNvSpPr/>
          <p:nvPr/>
        </p:nvSpPr>
        <p:spPr>
          <a:xfrm rot="10800000">
            <a:off x="4136272" y="3105811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89" name="Right Arrow 188">
            <a:extLst>
              <a:ext uri="{FF2B5EF4-FFF2-40B4-BE49-F238E27FC236}">
                <a16:creationId xmlns:a16="http://schemas.microsoft.com/office/drawing/2014/main" id="{73BE3B07-9DBF-B14E-897D-5C5B7B050BC6}"/>
              </a:ext>
            </a:extLst>
          </p:cNvPr>
          <p:cNvSpPr/>
          <p:nvPr/>
        </p:nvSpPr>
        <p:spPr>
          <a:xfrm rot="10800000">
            <a:off x="4151292" y="4369020"/>
            <a:ext cx="411526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197" name="Picture 196" descr="http://plainicon.com/dl.php?pid=46740&amp;tem=256px&amp;con=download-icon">
            <a:extLst>
              <a:ext uri="{FF2B5EF4-FFF2-40B4-BE49-F238E27FC236}">
                <a16:creationId xmlns:a16="http://schemas.microsoft.com/office/drawing/2014/main" id="{B1F86E78-BAE3-E743-87B1-CC91D8A0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5052" y="3456936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97" descr="http://plainicon.com/dl.php?pid=46740&amp;tem=256px&amp;con=download-icon">
            <a:extLst>
              <a:ext uri="{FF2B5EF4-FFF2-40B4-BE49-F238E27FC236}">
                <a16:creationId xmlns:a16="http://schemas.microsoft.com/office/drawing/2014/main" id="{B6A9744A-69DD-FA40-8506-B94F4CD6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0751" y="3852688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ight Arrow 198">
            <a:extLst>
              <a:ext uri="{FF2B5EF4-FFF2-40B4-BE49-F238E27FC236}">
                <a16:creationId xmlns:a16="http://schemas.microsoft.com/office/drawing/2014/main" id="{3502EBC3-F50A-6349-8539-0FA5283DDDCE}"/>
              </a:ext>
            </a:extLst>
          </p:cNvPr>
          <p:cNvSpPr/>
          <p:nvPr/>
        </p:nvSpPr>
        <p:spPr>
          <a:xfrm>
            <a:off x="1330682" y="2746108"/>
            <a:ext cx="1853867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F0B18DA-2B38-5246-99EE-313F2A66FD14}"/>
              </a:ext>
            </a:extLst>
          </p:cNvPr>
          <p:cNvSpPr txBox="1"/>
          <p:nvPr/>
        </p:nvSpPr>
        <p:spPr>
          <a:xfrm>
            <a:off x="1712873" y="2618817"/>
            <a:ext cx="7694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 Stream</a:t>
            </a: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81CBA63E-8659-F64C-BD3A-6B1FB1AA67C0}"/>
              </a:ext>
            </a:extLst>
          </p:cNvPr>
          <p:cNvSpPr/>
          <p:nvPr/>
        </p:nvSpPr>
        <p:spPr>
          <a:xfrm rot="5400000" flipV="1">
            <a:off x="3916907" y="1642322"/>
            <a:ext cx="367834" cy="1034498"/>
          </a:xfrm>
          <a:prstGeom prst="bentArrow">
            <a:avLst>
              <a:gd name="adj1" fmla="val 27881"/>
              <a:gd name="adj2" fmla="val 26329"/>
              <a:gd name="adj3" fmla="val 26734"/>
              <a:gd name="adj4" fmla="val 45714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C844060-65F8-0E45-9897-170A6A626385}"/>
              </a:ext>
            </a:extLst>
          </p:cNvPr>
          <p:cNvSpPr txBox="1"/>
          <p:nvPr/>
        </p:nvSpPr>
        <p:spPr>
          <a:xfrm>
            <a:off x="3955646" y="1834016"/>
            <a:ext cx="3783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Replay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FB02CE9-04B1-EB44-86C0-B0CB611B676F}"/>
              </a:ext>
            </a:extLst>
          </p:cNvPr>
          <p:cNvCxnSpPr>
            <a:cxnSpLocks/>
          </p:cNvCxnSpPr>
          <p:nvPr/>
        </p:nvCxnSpPr>
        <p:spPr>
          <a:xfrm>
            <a:off x="4649696" y="2763966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8728BC83-48F3-1042-8159-4740A6093F78}"/>
              </a:ext>
            </a:extLst>
          </p:cNvPr>
          <p:cNvSpPr txBox="1"/>
          <p:nvPr/>
        </p:nvSpPr>
        <p:spPr>
          <a:xfrm>
            <a:off x="4929442" y="2595126"/>
            <a:ext cx="1461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Big Data Batch Analytics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C17146F-D72B-F045-A445-62B6531E3CC7}"/>
              </a:ext>
            </a:extLst>
          </p:cNvPr>
          <p:cNvSpPr txBox="1"/>
          <p:nvPr/>
        </p:nvSpPr>
        <p:spPr>
          <a:xfrm>
            <a:off x="5119961" y="3659912"/>
            <a:ext cx="110927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Streaming Analytics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438D203-BB57-4945-93CA-4843F97E2051}"/>
              </a:ext>
            </a:extLst>
          </p:cNvPr>
          <p:cNvCxnSpPr>
            <a:cxnSpLocks/>
          </p:cNvCxnSpPr>
          <p:nvPr/>
        </p:nvCxnSpPr>
        <p:spPr>
          <a:xfrm>
            <a:off x="4674848" y="3823826"/>
            <a:ext cx="19093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A602534-DEC3-914F-8C7E-B09B2B279DE9}"/>
              </a:ext>
            </a:extLst>
          </p:cNvPr>
          <p:cNvSpPr txBox="1"/>
          <p:nvPr/>
        </p:nvSpPr>
        <p:spPr>
          <a:xfrm>
            <a:off x="5066226" y="4690047"/>
            <a:ext cx="128985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Modern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4857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Streaming Data Ingestion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CF15EA-648E-8040-AB94-3A701D2AD62A}"/>
              </a:ext>
            </a:extLst>
          </p:cNvPr>
          <p:cNvSpPr/>
          <p:nvPr/>
        </p:nvSpPr>
        <p:spPr>
          <a:xfrm>
            <a:off x="624517" y="2056802"/>
            <a:ext cx="646159" cy="966618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Source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8631D3B-8E99-264E-A6B1-C16B59486C73}"/>
              </a:ext>
            </a:extLst>
          </p:cNvPr>
          <p:cNvSpPr txBox="1"/>
          <p:nvPr/>
        </p:nvSpPr>
        <p:spPr>
          <a:xfrm>
            <a:off x="700042" y="2736382"/>
            <a:ext cx="5321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EShop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Simulator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9439DDE-99F3-AD44-99E1-9DC38AEE4CD6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140DB81-E383-6444-BBA9-1B73A05EF893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255086D-84B1-2D4E-B722-60F729BCD004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78" name="Picture 77" descr="http://plainicon.com/dl.php?pid=46740&amp;tem=256px&amp;con=download-icon">
            <a:extLst>
              <a:ext uri="{FF2B5EF4-FFF2-40B4-BE49-F238E27FC236}">
                <a16:creationId xmlns:a16="http://schemas.microsoft.com/office/drawing/2014/main" id="{6D7F0F47-8001-7A4E-B6C9-CB281183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 descr="http://plainicon.com/dl.php?pid=46740&amp;tem=256px&amp;con=download-icon">
            <a:extLst>
              <a:ext uri="{FF2B5EF4-FFF2-40B4-BE49-F238E27FC236}">
                <a16:creationId xmlns:a16="http://schemas.microsoft.com/office/drawing/2014/main" id="{2C62923D-9EC7-8F45-893A-21EA2B60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 descr="http://plainicon.com/dl.php?pid=46740&amp;tem=256px&amp;con=download-icon">
            <a:extLst>
              <a:ext uri="{FF2B5EF4-FFF2-40B4-BE49-F238E27FC236}">
                <a16:creationId xmlns:a16="http://schemas.microsoft.com/office/drawing/2014/main" id="{D6228B7C-395C-F94D-B6F4-8BEEC729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3E6A3F0-D17F-F944-8D1A-F6E0E7F52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82" name="Picture 81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64AF5759-DCCF-D040-8051-BA0D1CC9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7790-3D83-AC45-845B-79F99A9E37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26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0ED1E6B3-0EFE-F049-B9FC-C38EEC4D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64" y="2392584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00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ing Kafka Connect Streaming Data Processing | Instaclustr">
            <a:extLst>
              <a:ext uri="{FF2B5EF4-FFF2-40B4-BE49-F238E27FC236}">
                <a16:creationId xmlns:a16="http://schemas.microsoft.com/office/drawing/2014/main" id="{C294487B-3A14-CF4F-85F6-CA300A9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WS S3 (Simple Storage Service) - ThinCor">
            <a:extLst>
              <a:ext uri="{FF2B5EF4-FFF2-40B4-BE49-F238E27FC236}">
                <a16:creationId xmlns:a16="http://schemas.microsoft.com/office/drawing/2014/main" id="{5FD123D5-2637-8049-B833-3ACC10DB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899" y="2952083"/>
            <a:ext cx="713516" cy="3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Store Raw Data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CF15EA-648E-8040-AB94-3A701D2AD62A}"/>
              </a:ext>
            </a:extLst>
          </p:cNvPr>
          <p:cNvSpPr/>
          <p:nvPr/>
        </p:nvSpPr>
        <p:spPr>
          <a:xfrm>
            <a:off x="624517" y="2056802"/>
            <a:ext cx="646159" cy="966618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Source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B66CC42-DA32-2D43-B332-01E873125C22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2C30365-1E78-8F4C-8B2A-ED6B6BFA6FAB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818B302-C2A6-024F-A292-380667D470F2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62" name="Picture 61" descr="http://plainicon.com/dl.php?pid=46740&amp;tem=256px&amp;con=download-icon">
            <a:extLst>
              <a:ext uri="{FF2B5EF4-FFF2-40B4-BE49-F238E27FC236}">
                <a16:creationId xmlns:a16="http://schemas.microsoft.com/office/drawing/2014/main" id="{08F793C6-A89A-184C-8D49-2F26BDE7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http://plainicon.com/dl.php?pid=46740&amp;tem=256px&amp;con=download-icon">
            <a:extLst>
              <a:ext uri="{FF2B5EF4-FFF2-40B4-BE49-F238E27FC236}">
                <a16:creationId xmlns:a16="http://schemas.microsoft.com/office/drawing/2014/main" id="{EABCAEB9-B257-594C-A987-5295F4C0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http://plainicon.com/dl.php?pid=46740&amp;tem=256px&amp;con=download-icon">
            <a:extLst>
              <a:ext uri="{FF2B5EF4-FFF2-40B4-BE49-F238E27FC236}">
                <a16:creationId xmlns:a16="http://schemas.microsoft.com/office/drawing/2014/main" id="{D5EEB8D8-B943-094A-A33B-2E3B2974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BD478ED-82B0-434B-A4B2-986DA10C7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4" name="Picture 73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194EA40A-6398-0747-AFAE-D19B197F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430BF-882D-934F-B5AC-54968BAE1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C04ADD-3843-6642-BE89-8723AE7A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6B0624F-615D-0647-B4BA-90C1D5F7BB1B}"/>
              </a:ext>
            </a:extLst>
          </p:cNvPr>
          <p:cNvSpPr txBox="1"/>
          <p:nvPr/>
        </p:nvSpPr>
        <p:spPr>
          <a:xfrm>
            <a:off x="700042" y="2736382"/>
            <a:ext cx="5321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EShop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Simulator</a:t>
            </a:r>
          </a:p>
        </p:txBody>
      </p:sp>
      <p:pic>
        <p:nvPicPr>
          <p:cNvPr id="44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F0300F1C-A6DB-A24A-BF12-601BD723A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64" y="2392584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12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Big Data Processing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CF15EA-648E-8040-AB94-3A701D2AD62A}"/>
              </a:ext>
            </a:extLst>
          </p:cNvPr>
          <p:cNvSpPr/>
          <p:nvPr/>
        </p:nvSpPr>
        <p:spPr>
          <a:xfrm>
            <a:off x="624517" y="2056802"/>
            <a:ext cx="646159" cy="966618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Source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743" y="1297356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426" y="1247214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5529183" y="177690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5234459" y="1937548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5008462" y="1382561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6046521" y="172498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052" y="1310673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346898" y="1910995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6214202" y="228070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6327649" y="1605501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351526" y="1213268"/>
            <a:ext cx="364997" cy="364997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6969048" y="1658655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7041996" y="152805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6968066" y="2104718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7026008" y="1988137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9022" y="2800412"/>
            <a:ext cx="531381" cy="2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96" y="1176988"/>
            <a:ext cx="815525" cy="3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60" name="Picture 2" descr="AWS S3 (Simple Storage Service) - ThinCor">
            <a:extLst>
              <a:ext uri="{FF2B5EF4-FFF2-40B4-BE49-F238E27FC236}">
                <a16:creationId xmlns:a16="http://schemas.microsoft.com/office/drawing/2014/main" id="{ABE1FB8D-5A79-EE4F-9A18-67EAFBAB1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899" y="2952083"/>
            <a:ext cx="713516" cy="3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ildergebnis für datascience lab icon">
            <a:extLst>
              <a:ext uri="{FF2B5EF4-FFF2-40B4-BE49-F238E27FC236}">
                <a16:creationId xmlns:a16="http://schemas.microsoft.com/office/drawing/2014/main" id="{FB18D011-F8D6-9F4C-AAEA-4D65CF00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FFC86E0-F5E2-A64D-A2D5-CE1B8C4F7804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63" name="Picture 2" descr="Bildergebnis für apache zeppelin">
            <a:extLst>
              <a:ext uri="{FF2B5EF4-FFF2-40B4-BE49-F238E27FC236}">
                <a16:creationId xmlns:a16="http://schemas.microsoft.com/office/drawing/2014/main" id="{CF1D0340-4965-A24B-B615-55AAD02A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72" y="2484923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D9B1247-0859-B345-B040-7900E2BB3B09}"/>
              </a:ext>
            </a:extLst>
          </p:cNvPr>
          <p:cNvSpPr txBox="1"/>
          <p:nvPr/>
        </p:nvSpPr>
        <p:spPr>
          <a:xfrm>
            <a:off x="700042" y="2736382"/>
            <a:ext cx="5321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EShop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Simulator</a:t>
            </a:r>
          </a:p>
        </p:txBody>
      </p:sp>
      <p:pic>
        <p:nvPicPr>
          <p:cNvPr id="74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41756D16-1F53-0343-8B5E-2ED0DE2C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64" y="2392584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8C5628B-4F68-174B-8CA9-E2C297DB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7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– Access Results using SQL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CF15EA-648E-8040-AB94-3A701D2AD62A}"/>
              </a:ext>
            </a:extLst>
          </p:cNvPr>
          <p:cNvSpPr/>
          <p:nvPr/>
        </p:nvSpPr>
        <p:spPr>
          <a:xfrm>
            <a:off x="624517" y="2056802"/>
            <a:ext cx="646159" cy="966618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Source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52406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06915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63736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22222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07153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0290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49071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743" y="1297356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426" y="1247214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5529183" y="177690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5234459" y="1937548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5008462" y="1382561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6046521" y="172498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052" y="1310673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346898" y="1910995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6214202" y="228070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6327649" y="1605501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351526" y="1213268"/>
            <a:ext cx="364997" cy="364997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pic>
        <p:nvPicPr>
          <p:cNvPr id="44" name="Picture 43" descr="ildergebnis für datascience lab icon">
            <a:extLst>
              <a:ext uri="{FF2B5EF4-FFF2-40B4-BE49-F238E27FC236}">
                <a16:creationId xmlns:a16="http://schemas.microsoft.com/office/drawing/2014/main" id="{9346E709-48F6-E54D-9D76-E82296E8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A67E02-5FB6-7648-8238-B1B924BDE4F8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6969048" y="1658655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7041996" y="152805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6968066" y="2104718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7026008" y="1988137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AB56BF-E19F-2142-B4F6-FE901B56C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022" y="2800412"/>
            <a:ext cx="531381" cy="2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170" name="Picture 2" descr="Bildergebnis für apache zeppelin">
            <a:extLst>
              <a:ext uri="{FF2B5EF4-FFF2-40B4-BE49-F238E27FC236}">
                <a16:creationId xmlns:a16="http://schemas.microsoft.com/office/drawing/2014/main" id="{5EB1D2D1-C380-3D49-8D70-4A905D19A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72" y="2484923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903586F-5C85-5544-89B8-50E15FA922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71" name="Picture 70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36A0C9D4-B1A4-FF4E-B13C-E70457045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7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F9CEAB4D-41F3-5E49-8867-FDF1E4E2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58" y="1183482"/>
            <a:ext cx="815525" cy="3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73562-B3A8-9847-9951-3773F3EB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60" name="Picture 2" descr="AWS S3 (Simple Storage Service) - ThinCor">
            <a:extLst>
              <a:ext uri="{FF2B5EF4-FFF2-40B4-BE49-F238E27FC236}">
                <a16:creationId xmlns:a16="http://schemas.microsoft.com/office/drawing/2014/main" id="{ABE1FB8D-5A79-EE4F-9A18-67EAFBAB1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899" y="2952083"/>
            <a:ext cx="713516" cy="3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E9E9C98-A3E4-EE4E-93FB-7D67724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3" y="2818859"/>
            <a:ext cx="798845" cy="1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DBA1FBC-58AF-9846-8FE0-3796EC3110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47DD3C2-7064-F840-B841-95681D15F086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2424EA-F417-DF4C-9A0E-D9789005D3EF}"/>
              </a:ext>
            </a:extLst>
          </p:cNvPr>
          <p:cNvSpPr txBox="1"/>
          <p:nvPr/>
        </p:nvSpPr>
        <p:spPr>
          <a:xfrm>
            <a:off x="700042" y="2736382"/>
            <a:ext cx="5321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EShop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Simulator</a:t>
            </a:r>
          </a:p>
        </p:txBody>
      </p:sp>
      <p:pic>
        <p:nvPicPr>
          <p:cNvPr id="74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D99F3380-8FF9-2041-8209-3BB7CD19B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64" y="2392584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 descr="Scaling Kafka Connect Streaming Data Processing | Instaclustr">
            <a:extLst>
              <a:ext uri="{FF2B5EF4-FFF2-40B4-BE49-F238E27FC236}">
                <a16:creationId xmlns:a16="http://schemas.microsoft.com/office/drawing/2014/main" id="{134B8D64-32D4-0442-B4DC-564982A6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Trino | Distributed SQL query engine for big data">
            <a:extLst>
              <a:ext uri="{FF2B5EF4-FFF2-40B4-BE49-F238E27FC236}">
                <a16:creationId xmlns:a16="http://schemas.microsoft.com/office/drawing/2014/main" id="{031DB938-465E-DE41-9B3F-D394F02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849057"/>
            <a:ext cx="815525" cy="3669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3465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AWS S3 (Simple Storage Service) - ThinCor">
            <a:extLst>
              <a:ext uri="{FF2B5EF4-FFF2-40B4-BE49-F238E27FC236}">
                <a16:creationId xmlns:a16="http://schemas.microsoft.com/office/drawing/2014/main" id="{DC8F4441-8CD1-2741-B79A-44AF98663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218" y="2758331"/>
            <a:ext cx="713516" cy="3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Demo -  Stream Data Processing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9E38388E-851C-7341-A219-CDE94C087404}"/>
              </a:ext>
            </a:extLst>
          </p:cNvPr>
          <p:cNvSpPr/>
          <p:nvPr/>
        </p:nvSpPr>
        <p:spPr>
          <a:xfrm>
            <a:off x="1322493" y="2488635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1AFA299-A278-DD42-90CE-710DBA7E2FE4}"/>
              </a:ext>
            </a:extLst>
          </p:cNvPr>
          <p:cNvSpPr txBox="1"/>
          <p:nvPr/>
        </p:nvSpPr>
        <p:spPr>
          <a:xfrm>
            <a:off x="1311032" y="220205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CF15EA-648E-8040-AB94-3A701D2AD62A}"/>
              </a:ext>
            </a:extLst>
          </p:cNvPr>
          <p:cNvSpPr/>
          <p:nvPr/>
        </p:nvSpPr>
        <p:spPr>
          <a:xfrm>
            <a:off x="624517" y="2056802"/>
            <a:ext cx="646159" cy="966618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Source</a:t>
            </a:r>
          </a:p>
        </p:txBody>
      </p:sp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1BD45B94-5927-B648-9940-4E7AE74B2C2D}"/>
              </a:ext>
            </a:extLst>
          </p:cNvPr>
          <p:cNvSpPr/>
          <p:nvPr/>
        </p:nvSpPr>
        <p:spPr>
          <a:xfrm>
            <a:off x="2988475" y="1773188"/>
            <a:ext cx="699983" cy="169293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9E451FB7-27B7-DA4F-9F5B-1681B1BBB597}"/>
              </a:ext>
            </a:extLst>
          </p:cNvPr>
          <p:cNvSpPr/>
          <p:nvPr/>
        </p:nvSpPr>
        <p:spPr>
          <a:xfrm>
            <a:off x="2907688" y="1827697"/>
            <a:ext cx="726066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36736EC3-7F55-924A-A726-35AB86A9E156}"/>
              </a:ext>
            </a:extLst>
          </p:cNvPr>
          <p:cNvSpPr/>
          <p:nvPr/>
        </p:nvSpPr>
        <p:spPr>
          <a:xfrm>
            <a:off x="2831075" y="1884518"/>
            <a:ext cx="735334" cy="169984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Event Broker</a:t>
            </a:r>
          </a:p>
        </p:txBody>
      </p:sp>
      <p:pic>
        <p:nvPicPr>
          <p:cNvPr id="270" name="Picture 269" descr="http://plainicon.com/dl.php?pid=46740&amp;tem=256px&amp;con=download-icon">
            <a:extLst>
              <a:ext uri="{FF2B5EF4-FFF2-40B4-BE49-F238E27FC236}">
                <a16:creationId xmlns:a16="http://schemas.microsoft.com/office/drawing/2014/main" id="{86BFAA1D-747C-7345-ACD1-BB538D9D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2243004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http://plainicon.com/dl.php?pid=46740&amp;tem=256px&amp;con=download-icon">
            <a:extLst>
              <a:ext uri="{FF2B5EF4-FFF2-40B4-BE49-F238E27FC236}">
                <a16:creationId xmlns:a16="http://schemas.microsoft.com/office/drawing/2014/main" id="{28CEB8CD-C516-144D-8D15-43C983E1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9795" y="2627935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271" descr="http://plainicon.com/dl.php?pid=46740&amp;tem=256px&amp;con=download-icon">
            <a:extLst>
              <a:ext uri="{FF2B5EF4-FFF2-40B4-BE49-F238E27FC236}">
                <a16:creationId xmlns:a16="http://schemas.microsoft.com/office/drawing/2014/main" id="{889B3DA0-BF1F-1049-A68C-6B18082A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5494" y="3023687"/>
            <a:ext cx="306496" cy="5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800DD2-DCE2-E245-B3C3-5F7868F0D0FD}"/>
              </a:ext>
            </a:extLst>
          </p:cNvPr>
          <p:cNvSpPr/>
          <p:nvPr/>
        </p:nvSpPr>
        <p:spPr>
          <a:xfrm>
            <a:off x="1764286" y="2196579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66" name="Picture 6" descr="Image result for data pipeline icon">
            <a:extLst>
              <a:ext uri="{FF2B5EF4-FFF2-40B4-BE49-F238E27FC236}">
                <a16:creationId xmlns:a16="http://schemas.microsoft.com/office/drawing/2014/main" id="{37E206A4-6200-FD4B-92F7-5299E2E7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74" y="2579547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ight Arrow 66">
            <a:extLst>
              <a:ext uri="{FF2B5EF4-FFF2-40B4-BE49-F238E27FC236}">
                <a16:creationId xmlns:a16="http://schemas.microsoft.com/office/drawing/2014/main" id="{9DD4A4E6-8682-8047-B235-F3A5ECCA9961}"/>
              </a:ext>
            </a:extLst>
          </p:cNvPr>
          <p:cNvSpPr/>
          <p:nvPr/>
        </p:nvSpPr>
        <p:spPr>
          <a:xfrm>
            <a:off x="2349472" y="2501106"/>
            <a:ext cx="417455" cy="18476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86DCA-1F9D-944D-82A8-3CDF4FF3514F}"/>
              </a:ext>
            </a:extLst>
          </p:cNvPr>
          <p:cNvSpPr txBox="1"/>
          <p:nvPr/>
        </p:nvSpPr>
        <p:spPr>
          <a:xfrm>
            <a:off x="2338011" y="2204133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627B18F-129B-B047-A13C-C3BE67E75721}"/>
              </a:ext>
            </a:extLst>
          </p:cNvPr>
          <p:cNvSpPr/>
          <p:nvPr/>
        </p:nvSpPr>
        <p:spPr>
          <a:xfrm>
            <a:off x="3724189" y="2268137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CAA154-5F3E-E645-BCB4-C3A5CEF634B1}"/>
              </a:ext>
            </a:extLst>
          </p:cNvPr>
          <p:cNvSpPr/>
          <p:nvPr/>
        </p:nvSpPr>
        <p:spPr>
          <a:xfrm>
            <a:off x="5371192" y="792621"/>
            <a:ext cx="1562016" cy="181477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</a:t>
            </a:r>
            <a:r>
              <a:rPr lang="en-US" sz="1050" b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Clusterd</a:t>
            </a:r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706430-56D1-2F49-BA4E-A4138C628020}"/>
              </a:ext>
            </a:extLst>
          </p:cNvPr>
          <p:cNvSpPr/>
          <p:nvPr/>
        </p:nvSpPr>
        <p:spPr>
          <a:xfrm>
            <a:off x="5275977" y="839805"/>
            <a:ext cx="1601889" cy="184426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Hadoop Cluster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529F2D-4FE9-9442-929F-D15FBFE2249C}"/>
              </a:ext>
            </a:extLst>
          </p:cNvPr>
          <p:cNvSpPr/>
          <p:nvPr/>
        </p:nvSpPr>
        <p:spPr>
          <a:xfrm>
            <a:off x="5169083" y="900950"/>
            <a:ext cx="1661321" cy="185267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Platform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F0378E-C71F-754B-A11A-68129C010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743" y="1297356"/>
            <a:ext cx="360000" cy="3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3FAF9-C43C-4C4E-9665-BB97E3D33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426" y="1247214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DA0B4-1EA3-0740-8946-F3A26F0E9863}"/>
              </a:ext>
            </a:extLst>
          </p:cNvPr>
          <p:cNvSpPr txBox="1"/>
          <p:nvPr/>
        </p:nvSpPr>
        <p:spPr>
          <a:xfrm>
            <a:off x="5529183" y="1776906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DE8996-4A23-7843-BC95-015AF967EE91}"/>
              </a:ext>
            </a:extLst>
          </p:cNvPr>
          <p:cNvSpPr txBox="1"/>
          <p:nvPr/>
        </p:nvSpPr>
        <p:spPr>
          <a:xfrm>
            <a:off x="5495810" y="2493657"/>
            <a:ext cx="4296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118267-2E1A-B542-A748-62A27CD8DB4D}"/>
              </a:ext>
            </a:extLst>
          </p:cNvPr>
          <p:cNvCxnSpPr/>
          <p:nvPr/>
        </p:nvCxnSpPr>
        <p:spPr>
          <a:xfrm>
            <a:off x="5234459" y="1937548"/>
            <a:ext cx="778713" cy="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82ECB0-A673-1D43-80CB-A42BBEFC9961}"/>
              </a:ext>
            </a:extLst>
          </p:cNvPr>
          <p:cNvSpPr txBox="1"/>
          <p:nvPr/>
        </p:nvSpPr>
        <p:spPr>
          <a:xfrm rot="16200000">
            <a:off x="5196653" y="2216969"/>
            <a:ext cx="27090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Raw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263D5B-DDD7-6F48-802B-03DBED045085}"/>
              </a:ext>
            </a:extLst>
          </p:cNvPr>
          <p:cNvSpPr txBox="1"/>
          <p:nvPr/>
        </p:nvSpPr>
        <p:spPr>
          <a:xfrm rot="16200000">
            <a:off x="5008462" y="1382561"/>
            <a:ext cx="644407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Refined /</a:t>
            </a:r>
          </a:p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Usage </a:t>
            </a:r>
            <a:r>
              <a:rPr lang="en-US" sz="1050" dirty="0" err="1">
                <a:latin typeface="Arial" charset="0"/>
                <a:ea typeface="Arial" charset="0"/>
                <a:cs typeface="Arial" charset="0"/>
              </a:rPr>
              <a:t>Opt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rved Right Arrow 29">
            <a:extLst>
              <a:ext uri="{FF2B5EF4-FFF2-40B4-BE49-F238E27FC236}">
                <a16:creationId xmlns:a16="http://schemas.microsoft.com/office/drawing/2014/main" id="{9103E07F-9ACB-9A40-BE53-8E4D110D9389}"/>
              </a:ext>
            </a:extLst>
          </p:cNvPr>
          <p:cNvSpPr/>
          <p:nvPr/>
        </p:nvSpPr>
        <p:spPr>
          <a:xfrm flipH="1" flipV="1">
            <a:off x="6046521" y="1724981"/>
            <a:ext cx="174877" cy="457300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DD682-694E-3048-B16B-381D7A53A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378" y="2113205"/>
            <a:ext cx="360000" cy="3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3B52C8-0BFF-5C4D-A823-3A3B93940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61" y="2063063"/>
            <a:ext cx="360000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F7FC-2047-4248-8CB1-3EF1B1ED6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052" y="1310673"/>
            <a:ext cx="360000" cy="266380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7C9225-4483-DE42-899F-2BDCD794E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46898" y="1910995"/>
            <a:ext cx="364997" cy="3649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042F4E-AAF6-E04B-89D4-3B38398280FC}"/>
              </a:ext>
            </a:extLst>
          </p:cNvPr>
          <p:cNvSpPr txBox="1"/>
          <p:nvPr/>
        </p:nvSpPr>
        <p:spPr>
          <a:xfrm>
            <a:off x="6214202" y="228070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Parallel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D5FB39-6E9A-2240-8A14-BB1FCAAE346E}"/>
              </a:ext>
            </a:extLst>
          </p:cNvPr>
          <p:cNvSpPr txBox="1"/>
          <p:nvPr/>
        </p:nvSpPr>
        <p:spPr>
          <a:xfrm>
            <a:off x="6327649" y="1605501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Query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FFD6E-90FE-5040-BEB2-2CD2C0DB4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51526" y="1213268"/>
            <a:ext cx="364997" cy="364997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6E269C-6369-1F4D-8747-5C73EFC6911C}"/>
              </a:ext>
            </a:extLst>
          </p:cNvPr>
          <p:cNvSpPr txBox="1"/>
          <p:nvPr/>
        </p:nvSpPr>
        <p:spPr>
          <a:xfrm>
            <a:off x="3681224" y="1872325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226406-46B3-CE4C-8220-C935C99899C1}"/>
              </a:ext>
            </a:extLst>
          </p:cNvPr>
          <p:cNvSpPr/>
          <p:nvPr/>
        </p:nvSpPr>
        <p:spPr>
          <a:xfrm>
            <a:off x="4165134" y="1934327"/>
            <a:ext cx="534892" cy="721275"/>
          </a:xfrm>
          <a:prstGeom prst="roundRect">
            <a:avLst>
              <a:gd name="adj" fmla="val 9483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pic>
        <p:nvPicPr>
          <p:cNvPr id="40" name="Picture 6" descr="Image result for data pipeline icon">
            <a:extLst>
              <a:ext uri="{FF2B5EF4-FFF2-40B4-BE49-F238E27FC236}">
                <a16:creationId xmlns:a16="http://schemas.microsoft.com/office/drawing/2014/main" id="{82FD34D4-6647-CB4D-A6DF-AB1CF130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22" y="2317295"/>
            <a:ext cx="257524" cy="2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2AA5E3F4-09CB-514B-899E-61B3456EF905}"/>
              </a:ext>
            </a:extLst>
          </p:cNvPr>
          <p:cNvSpPr/>
          <p:nvPr/>
        </p:nvSpPr>
        <p:spPr>
          <a:xfrm>
            <a:off x="4726373" y="2256306"/>
            <a:ext cx="416285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1BD344-6E4F-C34B-B36D-222C605F7F9D}"/>
              </a:ext>
            </a:extLst>
          </p:cNvPr>
          <p:cNvSpPr txBox="1"/>
          <p:nvPr/>
        </p:nvSpPr>
        <p:spPr>
          <a:xfrm>
            <a:off x="4683408" y="1860494"/>
            <a:ext cx="4121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Flow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10AB777-8CA2-6B48-97F5-8EE01042F6FD}"/>
              </a:ext>
            </a:extLst>
          </p:cNvPr>
          <p:cNvSpPr/>
          <p:nvPr/>
        </p:nvSpPr>
        <p:spPr>
          <a:xfrm>
            <a:off x="7799942" y="759917"/>
            <a:ext cx="995498" cy="319941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6A5C6E3-EE69-5444-A24B-CA9198CD9143}"/>
              </a:ext>
            </a:extLst>
          </p:cNvPr>
          <p:cNvSpPr/>
          <p:nvPr/>
        </p:nvSpPr>
        <p:spPr>
          <a:xfrm>
            <a:off x="6969048" y="1658655"/>
            <a:ext cx="799561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E66B7-1871-9146-9F29-C063A1E5B9B1}"/>
              </a:ext>
            </a:extLst>
          </p:cNvPr>
          <p:cNvSpPr txBox="1"/>
          <p:nvPr/>
        </p:nvSpPr>
        <p:spPr>
          <a:xfrm>
            <a:off x="7041996" y="152805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 / Search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538F6EC-0369-B641-AC6E-B82B1171AA8C}"/>
              </a:ext>
            </a:extLst>
          </p:cNvPr>
          <p:cNvSpPr/>
          <p:nvPr/>
        </p:nvSpPr>
        <p:spPr>
          <a:xfrm>
            <a:off x="6968066" y="2104718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F1396-46C0-E24F-BE87-55928386549E}"/>
              </a:ext>
            </a:extLst>
          </p:cNvPr>
          <p:cNvSpPr txBox="1"/>
          <p:nvPr/>
        </p:nvSpPr>
        <p:spPr>
          <a:xfrm>
            <a:off x="7026008" y="1988137"/>
            <a:ext cx="73096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“Native” Raw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B1FFB-17BC-BA48-82DA-D192AA7E44D3}"/>
              </a:ext>
            </a:extLst>
          </p:cNvPr>
          <p:cNvSpPr txBox="1"/>
          <p:nvPr/>
        </p:nvSpPr>
        <p:spPr>
          <a:xfrm>
            <a:off x="3880971" y="352754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F3B08B3-02F5-C944-A1EC-A6536B915BCB}"/>
              </a:ext>
            </a:extLst>
          </p:cNvPr>
          <p:cNvSpPr/>
          <p:nvPr/>
        </p:nvSpPr>
        <p:spPr>
          <a:xfrm>
            <a:off x="3724189" y="3244102"/>
            <a:ext cx="1019024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D2FACC82-3E0A-CD43-960E-4D614CC36CEC}"/>
              </a:ext>
            </a:extLst>
          </p:cNvPr>
          <p:cNvSpPr/>
          <p:nvPr/>
        </p:nvSpPr>
        <p:spPr>
          <a:xfrm rot="5400000" flipH="1" flipV="1">
            <a:off x="3750541" y="2974723"/>
            <a:ext cx="313711" cy="1637956"/>
          </a:xfrm>
          <a:prstGeom prst="bentArrow">
            <a:avLst>
              <a:gd name="adj1" fmla="val 28345"/>
              <a:gd name="adj2" fmla="val 33273"/>
              <a:gd name="adj3" fmla="val 29640"/>
              <a:gd name="adj4" fmla="val 54431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2F0D03F-9E90-D644-B06C-6554F6BA163D}"/>
              </a:ext>
            </a:extLst>
          </p:cNvPr>
          <p:cNvSpPr/>
          <p:nvPr/>
        </p:nvSpPr>
        <p:spPr>
          <a:xfrm>
            <a:off x="4932805" y="3099246"/>
            <a:ext cx="2002845" cy="9088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52E4379-D47C-CC4F-8C7A-F4B55C7A517A}"/>
              </a:ext>
            </a:extLst>
          </p:cNvPr>
          <p:cNvSpPr/>
          <p:nvPr/>
        </p:nvSpPr>
        <p:spPr>
          <a:xfrm>
            <a:off x="4821890" y="3153316"/>
            <a:ext cx="2049469" cy="90424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2550DC2-3D4E-BF40-9D98-2C8F3A8601EF}"/>
              </a:ext>
            </a:extLst>
          </p:cNvPr>
          <p:cNvSpPr/>
          <p:nvPr/>
        </p:nvSpPr>
        <p:spPr>
          <a:xfrm>
            <a:off x="4768425" y="3190975"/>
            <a:ext cx="2030166" cy="899436"/>
          </a:xfrm>
          <a:prstGeom prst="roundRect">
            <a:avLst>
              <a:gd name="adj" fmla="val 14885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Stream Processing Cluster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D995D90-48DD-DE4C-8397-EAF9581EB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871" y="3472324"/>
            <a:ext cx="445942" cy="2769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7123CD7-B268-3B4B-9016-30808CB60C11}"/>
              </a:ext>
            </a:extLst>
          </p:cNvPr>
          <p:cNvSpPr txBox="1"/>
          <p:nvPr/>
        </p:nvSpPr>
        <p:spPr>
          <a:xfrm>
            <a:off x="4884890" y="3813294"/>
            <a:ext cx="5642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Processor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5F6598-75AF-2549-BF00-632E7DCD24AE}"/>
              </a:ext>
            </a:extLst>
          </p:cNvPr>
          <p:cNvSpPr txBox="1"/>
          <p:nvPr/>
        </p:nvSpPr>
        <p:spPr>
          <a:xfrm>
            <a:off x="6292938" y="3810458"/>
            <a:ext cx="3975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Model /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State</a:t>
            </a:r>
          </a:p>
        </p:txBody>
      </p:sp>
      <p:pic>
        <p:nvPicPr>
          <p:cNvPr id="61" name="Picture 2" descr="https://encrypted-tbn3.gstatic.com/images?q=tbn:ANd9GcQaheHjNdd4LQfRAekmvzdPyldx-OZsNH0i4amPzBG9jM-cAvaBLA">
            <a:extLst>
              <a:ext uri="{FF2B5EF4-FFF2-40B4-BE49-F238E27FC236}">
                <a16:creationId xmlns:a16="http://schemas.microsoft.com/office/drawing/2014/main" id="{95905F46-9105-F546-8849-2BBD20CB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21" y="3477376"/>
            <a:ext cx="314305" cy="3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 descr="Image result for rule engine icon logo">
            <a:extLst>
              <a:ext uri="{FF2B5EF4-FFF2-40B4-BE49-F238E27FC236}">
                <a16:creationId xmlns:a16="http://schemas.microsoft.com/office/drawing/2014/main" id="{8727DEB6-2B36-7E4B-9958-6C6177BE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788" y="3449510"/>
            <a:ext cx="396000" cy="378195"/>
          </a:xfrm>
          <a:prstGeom prst="rect">
            <a:avLst/>
          </a:prstGeom>
          <a:solidFill>
            <a:srgbClr val="FFFDB6"/>
          </a:solidFill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707F6F-41DA-4B46-8BD1-F5A4DE7E58CA}"/>
              </a:ext>
            </a:extLst>
          </p:cNvPr>
          <p:cNvSpPr txBox="1"/>
          <p:nvPr/>
        </p:nvSpPr>
        <p:spPr>
          <a:xfrm>
            <a:off x="5642888" y="3810047"/>
            <a:ext cx="384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Rules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Engine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178EC1-ABF5-B346-BC78-55B6459ABD12}"/>
              </a:ext>
            </a:extLst>
          </p:cNvPr>
          <p:cNvSpPr txBox="1"/>
          <p:nvPr/>
        </p:nvSpPr>
        <p:spPr>
          <a:xfrm>
            <a:off x="3893335" y="2966226"/>
            <a:ext cx="3911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Event 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Stream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8003E19F-203B-1D4E-B16F-AD6F5C9D9815}"/>
              </a:ext>
            </a:extLst>
          </p:cNvPr>
          <p:cNvSpPr/>
          <p:nvPr/>
        </p:nvSpPr>
        <p:spPr>
          <a:xfrm>
            <a:off x="6968066" y="3515437"/>
            <a:ext cx="799562" cy="180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err="1">
              <a:solidFill>
                <a:schemeClr val="tx1"/>
              </a:solidFill>
            </a:endParaRPr>
          </a:p>
        </p:txBody>
      </p:sp>
      <p:pic>
        <p:nvPicPr>
          <p:cNvPr id="83" name="Picture 8" descr="http://icons.iconarchive.com/icons/iconsmind/outline/512/Dashboard-icon.png">
            <a:extLst>
              <a:ext uri="{FF2B5EF4-FFF2-40B4-BE49-F238E27FC236}">
                <a16:creationId xmlns:a16="http://schemas.microsoft.com/office/drawing/2014/main" id="{607E72C5-1DFD-FC42-B198-4BB589F2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55" y="3180581"/>
            <a:ext cx="546714" cy="5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9E6BB83-8290-DB4C-8D05-D606B8350237}"/>
              </a:ext>
            </a:extLst>
          </p:cNvPr>
          <p:cNvSpPr txBox="1"/>
          <p:nvPr/>
        </p:nvSpPr>
        <p:spPr>
          <a:xfrm>
            <a:off x="7997447" y="3640053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F59F535-1985-5349-B534-CBD2CB3D12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9022" y="2769239"/>
            <a:ext cx="531381" cy="29055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7784344-5956-5848-9EBE-78CA0BDF52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6426" y="1338930"/>
            <a:ext cx="699983" cy="368055"/>
          </a:xfrm>
          <a:prstGeom prst="rect">
            <a:avLst/>
          </a:prstGeom>
          <a:ln>
            <a:noFill/>
          </a:ln>
        </p:spPr>
      </p:pic>
      <p:pic>
        <p:nvPicPr>
          <p:cNvPr id="88" name="Picture 87" descr="https://19ttqs47cfw33zkecq3dz58m-wpengine.netdna-ssl.com/wp-content/uploads/2015/08/small_logo_2.png">
            <a:extLst>
              <a:ext uri="{FF2B5EF4-FFF2-40B4-BE49-F238E27FC236}">
                <a16:creationId xmlns:a16="http://schemas.microsoft.com/office/drawing/2014/main" id="{B9FF25D9-1D0F-A04B-88D8-1D8862F3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57" y="1803257"/>
            <a:ext cx="825037" cy="34032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2F779-F2BE-3E47-8D06-A8B8315B22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79C0CC6-0DB9-EC4F-9662-8D914D6B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75" y="2865498"/>
            <a:ext cx="708815" cy="1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 descr="ildergebnis für datascience lab icon">
            <a:extLst>
              <a:ext uri="{FF2B5EF4-FFF2-40B4-BE49-F238E27FC236}">
                <a16:creationId xmlns:a16="http://schemas.microsoft.com/office/drawing/2014/main" id="{C9674D1F-CF4D-DE46-9ED6-ED8D9D56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13" y="1850582"/>
            <a:ext cx="294545" cy="2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BF6DCA3-E744-3841-9572-F033B2E7D06F}"/>
              </a:ext>
            </a:extLst>
          </p:cNvPr>
          <p:cNvSpPr txBox="1"/>
          <p:nvPr/>
        </p:nvSpPr>
        <p:spPr>
          <a:xfrm>
            <a:off x="7948084" y="2177475"/>
            <a:ext cx="7502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</a:t>
            </a:r>
            <a:br>
              <a:rPr lang="en-US" sz="9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Workbench</a:t>
            </a:r>
          </a:p>
        </p:txBody>
      </p:sp>
      <p:pic>
        <p:nvPicPr>
          <p:cNvPr id="85" name="Picture 2" descr="Bildergebnis für apache zeppelin">
            <a:extLst>
              <a:ext uri="{FF2B5EF4-FFF2-40B4-BE49-F238E27FC236}">
                <a16:creationId xmlns:a16="http://schemas.microsoft.com/office/drawing/2014/main" id="{EDA436B4-6BB7-6A48-88A8-2B6F13F1D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72" y="2484923"/>
            <a:ext cx="482407" cy="3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206BB02-4A28-164C-A0DD-8C91AAE00E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5185" y="1187521"/>
            <a:ext cx="396000" cy="3960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2FB9ECD-CB13-0B4D-978D-AA1128EC6D51}"/>
              </a:ext>
            </a:extLst>
          </p:cNvPr>
          <p:cNvSpPr txBox="1"/>
          <p:nvPr/>
        </p:nvSpPr>
        <p:spPr>
          <a:xfrm>
            <a:off x="8099208" y="1594414"/>
            <a:ext cx="3911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Bi Tool</a:t>
            </a:r>
          </a:p>
        </p:txBody>
      </p:sp>
      <p:pic>
        <p:nvPicPr>
          <p:cNvPr id="93" name="Picture 8" descr="https://hadoopi.files.wordpress.com/2014/10/screen-shot-2014-10-25-at-14-29-50.png">
            <a:extLst>
              <a:ext uri="{FF2B5EF4-FFF2-40B4-BE49-F238E27FC236}">
                <a16:creationId xmlns:a16="http://schemas.microsoft.com/office/drawing/2014/main" id="{90713B4C-715F-E142-BE21-8B2DC3FE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58" y="1183482"/>
            <a:ext cx="815525" cy="3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B588FC8-51D3-CC4F-A031-9DF1DD2D7D8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20448" y="4210634"/>
            <a:ext cx="550283" cy="246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6" name="Picture 95" descr="Bildergebnis für ksqldb">
            <a:extLst>
              <a:ext uri="{FF2B5EF4-FFF2-40B4-BE49-F238E27FC236}">
                <a16:creationId xmlns:a16="http://schemas.microsoft.com/office/drawing/2014/main" id="{7470E5AB-E57D-3C47-A165-1BA635B4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68" y="4161003"/>
            <a:ext cx="351290" cy="35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8AB59C5-97A6-9342-A1FD-A90C55F4F5A3}"/>
              </a:ext>
            </a:extLst>
          </p:cNvPr>
          <p:cNvSpPr txBox="1"/>
          <p:nvPr/>
        </p:nvSpPr>
        <p:spPr>
          <a:xfrm>
            <a:off x="700042" y="2736382"/>
            <a:ext cx="5321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 err="1">
                <a:latin typeface="Arial" charset="0"/>
                <a:ea typeface="Arial" charset="0"/>
                <a:cs typeface="Arial" charset="0"/>
              </a:rPr>
              <a:t>EShop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Simulator</a:t>
            </a:r>
          </a:p>
        </p:txBody>
      </p:sp>
      <p:pic>
        <p:nvPicPr>
          <p:cNvPr id="81" name="Picture 2" descr="Shopping Icon Vector. E-commerce Illustration Sign. Eshop Symbol. Stock  Illustration - Illustration of groceries, money: 169955805">
            <a:extLst>
              <a:ext uri="{FF2B5EF4-FFF2-40B4-BE49-F238E27FC236}">
                <a16:creationId xmlns:a16="http://schemas.microsoft.com/office/drawing/2014/main" id="{6749A1C7-37AA-2943-A8E1-E80FA129F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64" y="2392584"/>
            <a:ext cx="329264" cy="3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 descr="Scaling Kafka Connect Streaming Data Processing | Instaclustr">
            <a:extLst>
              <a:ext uri="{FF2B5EF4-FFF2-40B4-BE49-F238E27FC236}">
                <a16:creationId xmlns:a16="http://schemas.microsoft.com/office/drawing/2014/main" id="{A4F133A5-AC92-2D40-A2A2-877423F7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03" y="1283750"/>
            <a:ext cx="580978" cy="58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rino | Distributed SQL query engine for big data">
            <a:extLst>
              <a:ext uri="{FF2B5EF4-FFF2-40B4-BE49-F238E27FC236}">
                <a16:creationId xmlns:a16="http://schemas.microsoft.com/office/drawing/2014/main" id="{170913E3-9EE4-4B45-9BC7-1B7B4CDBB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93" y="777002"/>
            <a:ext cx="815525" cy="3669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7331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046C1-4896-7949-AF8C-1CA95CF0BC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13288"/>
            <a:ext cx="574675" cy="274637"/>
          </a:xfrm>
        </p:spPr>
        <p:txBody>
          <a:bodyPr/>
          <a:lstStyle/>
          <a:p>
            <a:fld id="{C8EBD7C1-51EB-4865-9A96-3F34B13A13C1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285038"/>
      </p:ext>
    </p:extLst>
  </p:cSld>
  <p:clrMapOvr>
    <a:masterClrMapping/>
  </p:clrMapOvr>
</p:sld>
</file>

<file path=ppt/theme/theme1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36351cdd-0dd9-4b4a-8e5c-007e4cafafda"/>
    <ds:schemaRef ds:uri="http://purl.org/dc/dcmitype/"/>
    <ds:schemaRef ds:uri="http://purl.org/dc/elements/1.1/"/>
    <ds:schemaRef ds:uri="c4b9e184-14ce-443c-b89e-4fb866c8376b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9319</TotalTime>
  <Words>419</Words>
  <Application>Microsoft Macintosh PowerPoint</Application>
  <PresentationFormat>On-screen Show (16:9)</PresentationFormat>
  <Paragraphs>207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Impact</vt:lpstr>
      <vt:lpstr>Lucida Grande</vt:lpstr>
      <vt:lpstr>Segoe UI</vt:lpstr>
      <vt:lpstr>1_Benutzerdefiniertes Design</vt:lpstr>
      <vt:lpstr>Demo – Data Lake with EShop</vt:lpstr>
      <vt:lpstr>Modern Data Architecture</vt:lpstr>
      <vt:lpstr>Live Demo – Streaming Data Ingestion</vt:lpstr>
      <vt:lpstr>Live Demo – Store Raw Data</vt:lpstr>
      <vt:lpstr>Live Demo – Big Data Processing</vt:lpstr>
      <vt:lpstr>Live Demo – Access Results using SQL</vt:lpstr>
      <vt:lpstr>Live Demo -  Stream Data Processing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52</cp:revision>
  <cp:lastPrinted>2020-11-27T07:54:34Z</cp:lastPrinted>
  <dcterms:created xsi:type="dcterms:W3CDTF">2019-09-11T18:47:12Z</dcterms:created>
  <dcterms:modified xsi:type="dcterms:W3CDTF">2022-04-07T20:43:27Z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